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83" r:id="rId5"/>
    <p:sldId id="291" r:id="rId6"/>
    <p:sldId id="292" r:id="rId7"/>
    <p:sldId id="304" r:id="rId8"/>
    <p:sldId id="305" r:id="rId9"/>
    <p:sldId id="306" r:id="rId10"/>
    <p:sldId id="312" r:id="rId11"/>
    <p:sldId id="314" r:id="rId12"/>
    <p:sldId id="307" r:id="rId13"/>
    <p:sldId id="313" r:id="rId14"/>
    <p:sldId id="308" r:id="rId15"/>
    <p:sldId id="309" r:id="rId16"/>
    <p:sldId id="310" r:id="rId17"/>
    <p:sldId id="311" r:id="rId18"/>
    <p:sldId id="315" r:id="rId19"/>
    <p:sldId id="288" r:id="rId20"/>
    <p:sldId id="28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37021"/>
    <a:srgbClr val="FF714F"/>
    <a:srgbClr val="FF4F25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>
        <p:scale>
          <a:sx n="100" d="100"/>
          <a:sy n="100" d="100"/>
        </p:scale>
        <p:origin x="-804" y="0"/>
      </p:cViewPr>
      <p:guideLst>
        <p:guide orient="horz" pos="1296"/>
        <p:guide pos="288"/>
        <p:guide pos="50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10/30/2013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10/30/2013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10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807218"/>
            <a:ext cx="4531690" cy="584775"/>
          </a:xfrm>
        </p:spPr>
        <p:txBody>
          <a:bodyPr/>
          <a:lstStyle/>
          <a:p>
            <a:r>
              <a:rPr lang="en-US" dirty="0" smtClean="0"/>
              <a:t>Combinational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10/19/2013</a:t>
            </a:r>
            <a:endParaRPr lang="en-US" dirty="0">
              <a:latin typeface="Neo Sans Inte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09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reduction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5774" y="1095647"/>
            <a:ext cx="5915025" cy="720489"/>
            <a:chOff x="3495673" y="3438525"/>
            <a:chExt cx="5915025" cy="72048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3" y="3438525"/>
              <a:ext cx="5915025" cy="5867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5" y="3512683"/>
              <a:ext cx="5591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F = (!x * !y * !z) + (</a:t>
              </a:r>
              <a:r>
                <a:rPr lang="en-US" dirty="0">
                  <a:latin typeface="+mn-lt"/>
                </a:rPr>
                <a:t>!x * y * </a:t>
              </a:r>
              <a:r>
                <a:rPr lang="en-US" dirty="0" smtClean="0">
                  <a:latin typeface="+mn-lt"/>
                </a:rPr>
                <a:t>z) + (</a:t>
              </a:r>
              <a:r>
                <a:rPr lang="en-US" dirty="0">
                  <a:latin typeface="+mn-lt"/>
                </a:rPr>
                <a:t>x * !y * !</a:t>
              </a:r>
              <a:r>
                <a:rPr lang="en-US" dirty="0" smtClean="0">
                  <a:latin typeface="+mn-lt"/>
                </a:rPr>
                <a:t>z) + (</a:t>
              </a:r>
              <a:r>
                <a:rPr lang="en-US" dirty="0">
                  <a:latin typeface="+mn-lt"/>
                </a:rPr>
                <a:t>x * y * !</a:t>
              </a:r>
              <a:r>
                <a:rPr lang="en-US" dirty="0" smtClean="0">
                  <a:latin typeface="+mn-lt"/>
                </a:rPr>
                <a:t>z) =</a:t>
              </a:r>
              <a:endParaRPr lang="ru-RU" dirty="0">
                <a:latin typeface="+mn-lt"/>
              </a:endParaRPr>
            </a:p>
            <a:p>
              <a:r>
                <a:rPr lang="en-US" dirty="0" smtClean="0">
                  <a:latin typeface="+mn-lt"/>
                </a:rPr>
                <a:t>  </a:t>
              </a:r>
              <a:endParaRPr lang="ru-RU" dirty="0" err="1" smtClean="0">
                <a:latin typeface="+mn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5776" y="180484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= (!x * !y * !z) + (</a:t>
            </a:r>
            <a:r>
              <a:rPr lang="en-US" dirty="0">
                <a:latin typeface="+mn-lt"/>
              </a:rPr>
              <a:t>!x * y * </a:t>
            </a:r>
            <a:r>
              <a:rPr lang="en-US" dirty="0" smtClean="0">
                <a:latin typeface="+mn-lt"/>
              </a:rPr>
              <a:t>z) + (</a:t>
            </a:r>
            <a:r>
              <a:rPr lang="en-US" dirty="0">
                <a:latin typeface="+mn-lt"/>
              </a:rPr>
              <a:t>x </a:t>
            </a:r>
            <a:r>
              <a:rPr lang="en-US" dirty="0" smtClean="0">
                <a:latin typeface="+mn-lt"/>
              </a:rPr>
              <a:t>* </a:t>
            </a:r>
            <a:r>
              <a:rPr lang="en-US" dirty="0">
                <a:latin typeface="+mn-lt"/>
              </a:rPr>
              <a:t>!</a:t>
            </a:r>
            <a:r>
              <a:rPr lang="en-US" dirty="0" smtClean="0">
                <a:latin typeface="+mn-lt"/>
              </a:rPr>
              <a:t>z) * (!y + y) =</a:t>
            </a:r>
          </a:p>
          <a:p>
            <a:r>
              <a:rPr lang="en-US" dirty="0" smtClean="0">
                <a:latin typeface="+mn-lt"/>
              </a:rPr>
              <a:t>= (!x * !y * !z) + (!x * y * z) + (x * !z) =</a:t>
            </a:r>
          </a:p>
          <a:p>
            <a:r>
              <a:rPr lang="en-US" dirty="0" smtClean="0">
                <a:latin typeface="+mn-lt"/>
              </a:rPr>
              <a:t>= !x * (!y * !z + y * z) + (x * !z) =</a:t>
            </a:r>
          </a:p>
          <a:p>
            <a:r>
              <a:rPr lang="en-US" dirty="0" smtClean="0">
                <a:latin typeface="+mn-lt"/>
              </a:rPr>
              <a:t>= !x * (!y</a:t>
            </a:r>
            <a:r>
              <a:rPr lang="en-US" dirty="0" smtClean="0">
                <a:sym typeface="Symbol"/>
              </a:rPr>
              <a:t>  </a:t>
            </a:r>
            <a:r>
              <a:rPr lang="en-US" dirty="0" smtClean="0">
                <a:latin typeface="+mn-lt"/>
                <a:sym typeface="Symbol"/>
              </a:rPr>
              <a:t>z) + (x * !z).</a:t>
            </a:r>
            <a:endParaRPr lang="ru-RU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  </a:t>
            </a:r>
            <a:endParaRPr lang="ru-RU" dirty="0" err="1" smtClean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4" y="315739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= (!x + x) * (!y * !z) + (!x * y * z) + </a:t>
            </a:r>
            <a:r>
              <a:rPr lang="en-US" dirty="0">
                <a:latin typeface="+mn-lt"/>
              </a:rPr>
              <a:t>(x * y * !z</a:t>
            </a:r>
            <a:r>
              <a:rPr lang="en-US" dirty="0" smtClean="0">
                <a:latin typeface="+mn-lt"/>
              </a:rPr>
              <a:t>) = </a:t>
            </a:r>
          </a:p>
          <a:p>
            <a:r>
              <a:rPr lang="en-US" dirty="0" smtClean="0">
                <a:latin typeface="+mn-lt"/>
              </a:rPr>
              <a:t>= (!y * !z) + y * (!x * z + x * !x) =</a:t>
            </a:r>
          </a:p>
          <a:p>
            <a:r>
              <a:rPr lang="en-US" dirty="0" smtClean="0">
                <a:latin typeface="+mn-lt"/>
              </a:rPr>
              <a:t>= </a:t>
            </a:r>
            <a:r>
              <a:rPr lang="en-US" dirty="0">
                <a:latin typeface="+mn-lt"/>
              </a:rPr>
              <a:t>(!y * !z) + y * </a:t>
            </a:r>
            <a:r>
              <a:rPr lang="en-US" dirty="0" smtClean="0">
                <a:latin typeface="+mn-lt"/>
              </a:rPr>
              <a:t>(x </a:t>
            </a:r>
            <a:r>
              <a:rPr lang="en-US" dirty="0">
                <a:sym typeface="Symbol"/>
              </a:rPr>
              <a:t></a:t>
            </a:r>
            <a:r>
              <a:rPr lang="en-US" dirty="0" smtClean="0">
                <a:latin typeface="+mn-lt"/>
              </a:rPr>
              <a:t> z) =</a:t>
            </a:r>
          </a:p>
          <a:p>
            <a:r>
              <a:rPr lang="en-US" dirty="0" smtClean="0">
                <a:latin typeface="+mn-lt"/>
              </a:rPr>
              <a:t>= !(y + z) </a:t>
            </a:r>
            <a:r>
              <a:rPr lang="en-US" dirty="0">
                <a:latin typeface="+mn-lt"/>
              </a:rPr>
              <a:t>+ y * (x </a:t>
            </a:r>
            <a:r>
              <a:rPr lang="en-US" dirty="0">
                <a:sym typeface="Symbol"/>
              </a:rPr>
              <a:t>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z</a:t>
            </a:r>
            <a:r>
              <a:rPr lang="en-US" dirty="0" smtClean="0">
                <a:latin typeface="+mn-lt"/>
              </a:rPr>
              <a:t>).</a:t>
            </a:r>
            <a:endParaRPr lang="ru-RU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  </a:t>
            </a:r>
            <a:endParaRPr lang="ru-RU" dirty="0" err="1" smtClean="0">
              <a:latin typeface="+mn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6899083"/>
      </p:ext>
    </p:extLst>
  </p:cSld>
  <p:clrMapOvr>
    <a:masterClrMapping/>
  </p:clrMapOvr>
  <p:transition advTm="1443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combinational.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3332" y="194204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Neo Sans Intel" pitchFamily="34" charset="0"/>
              </a:rPr>
              <a:t>F</a:t>
            </a:r>
            <a:r>
              <a:rPr lang="en-US" sz="2000" dirty="0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 = F(</a:t>
            </a:r>
            <a:r>
              <a:rPr lang="en-US" sz="2800" dirty="0" err="1" smtClean="0">
                <a:latin typeface="Neo Sans Intel" pitchFamily="34" charset="0"/>
              </a:rPr>
              <a:t>x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z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301" y="1942042"/>
            <a:ext cx="2936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Neo Sans Intel" pitchFamily="34" charset="0"/>
              </a:rPr>
              <a:t>F = F(</a:t>
            </a:r>
            <a:r>
              <a:rPr lang="en-US" sz="2800" dirty="0" err="1">
                <a:latin typeface="Neo Sans Intel" pitchFamily="34" charset="0"/>
              </a:rPr>
              <a:t>x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</a:t>
            </a:r>
            <a:r>
              <a:rPr lang="en-US" sz="2800" dirty="0" err="1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</a:t>
            </a:r>
            <a:r>
              <a:rPr lang="en-US" sz="2800" dirty="0" err="1">
                <a:latin typeface="Neo Sans Intel" pitchFamily="34" charset="0"/>
              </a:rPr>
              <a:t>z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F</a:t>
            </a:r>
            <a:r>
              <a:rPr lang="en-US" dirty="0" smtClean="0">
                <a:latin typeface="Neo Sans Intel" pitchFamily="34" charset="0"/>
              </a:rPr>
              <a:t>t-1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1225" y="2406647"/>
            <a:ext cx="152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eo Sans Intel" pitchFamily="34" charset="0"/>
              </a:rPr>
              <a:t>combinational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6631" y="2427703"/>
            <a:ext cx="11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Neo Sans Intel" pitchFamily="34" charset="0"/>
              </a:rPr>
              <a:t>sequential</a:t>
            </a:r>
            <a:endParaRPr lang="en-US" dirty="0">
              <a:solidFill>
                <a:schemeClr val="accent1"/>
              </a:solidFill>
              <a:latin typeface="Neo Sans Inte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50277" y="3166596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Combinational logic (scheme) is an implementation of a combinational function.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316523" y="4172634"/>
            <a:ext cx="7866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Neo Sans Intel" pitchFamily="34" charset="0"/>
              </a:rPr>
              <a:t>Ok, but how does this all connect with </a:t>
            </a:r>
            <a:r>
              <a:rPr lang="en-US" sz="2800" dirty="0" smtClean="0">
                <a:latin typeface="Neo Sans Intel" pitchFamily="34" charset="0"/>
              </a:rPr>
              <a:t>the microarchitecture?</a:t>
            </a:r>
            <a:endParaRPr lang="en-US" sz="2800" dirty="0">
              <a:latin typeface="Neo Sans Intel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5912444"/>
      </p:ext>
    </p:extLst>
  </p:cSld>
  <p:clrMapOvr>
    <a:masterClrMapping/>
  </p:clrMapOvr>
  <p:transition advTm="1428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adder scheme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12743" y="1967573"/>
            <a:ext cx="3624347" cy="2717508"/>
            <a:chOff x="1715793" y="2662878"/>
            <a:chExt cx="3624347" cy="2717508"/>
          </a:xfrm>
        </p:grpSpPr>
        <p:sp>
          <p:nvSpPr>
            <p:cNvPr id="7" name="Flowchart: Delay 10"/>
            <p:cNvSpPr/>
            <p:nvPr/>
          </p:nvSpPr>
          <p:spPr bwMode="auto">
            <a:xfrm rot="5400000">
              <a:off x="2794445" y="3949034"/>
              <a:ext cx="663742" cy="8128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15793" y="2672995"/>
              <a:ext cx="320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x</a:t>
              </a:r>
              <a:endParaRPr lang="en-US" sz="2000" dirty="0">
                <a:latin typeface="Neo Sans Inte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4239" y="3077211"/>
              <a:ext cx="317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y</a:t>
              </a:r>
              <a:endParaRPr lang="en-US" sz="2000" dirty="0">
                <a:latin typeface="Neo Sans Inte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47084" y="2869536"/>
              <a:ext cx="393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z</a:t>
              </a:r>
              <a:r>
                <a:rPr lang="en-US" sz="1200" dirty="0" smtClean="0">
                  <a:latin typeface="Neo Sans Intel" pitchFamily="34" charset="0"/>
                </a:rPr>
                <a:t>0</a:t>
              </a:r>
              <a:endParaRPr lang="en-US" sz="1200" dirty="0">
                <a:latin typeface="Neo Sans Intel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783510" y="2662878"/>
              <a:ext cx="799964" cy="820453"/>
              <a:chOff x="1973995" y="4803088"/>
              <a:chExt cx="799964" cy="820453"/>
            </a:xfrm>
          </p:grpSpPr>
          <p:sp>
            <p:nvSpPr>
              <p:cNvPr id="21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 bwMode="auto">
              <a:xfrm>
                <a:off x="1973995" y="4832615"/>
                <a:ext cx="239757" cy="763371"/>
              </a:xfrm>
              <a:custGeom>
                <a:avLst/>
                <a:gdLst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3" fmla="*/ 259623 w 519245"/>
                  <a:gd name="connsiteY3" fmla="*/ 383015 h 766030"/>
                  <a:gd name="connsiteX4" fmla="*/ 282852 w 519245"/>
                  <a:gd name="connsiteY4" fmla="*/ 1536 h 766030"/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4211 w 259622"/>
                  <a:gd name="connsiteY4" fmla="*/ 284214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211856 w 259622"/>
                  <a:gd name="connsiteY4" fmla="*/ 175629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199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961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19601 w 239757"/>
                  <a:gd name="connsiteY4" fmla="*/ 18134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3896 w 239757"/>
                  <a:gd name="connsiteY4" fmla="*/ 16991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757" h="763371" stroke="0" extrusionOk="0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  <a:lnTo>
                      <a:pt x="185875" y="627224"/>
                    </a:lnTo>
                    <a:cubicBezTo>
                      <a:pt x="187914" y="476692"/>
                      <a:pt x="191857" y="320446"/>
                      <a:pt x="193896" y="169914"/>
                    </a:cubicBezTo>
                    <a:lnTo>
                      <a:pt x="3364" y="0"/>
                    </a:lnTo>
                    <a:close/>
                  </a:path>
                  <a:path w="239757" h="763371" fill="none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67195" y="2873050"/>
              <a:ext cx="1913760" cy="404216"/>
              <a:chOff x="2036715" y="2873050"/>
              <a:chExt cx="2569080" cy="404216"/>
            </a:xfrm>
          </p:grpSpPr>
          <p:cxnSp>
            <p:nvCxnSpPr>
              <p:cNvPr id="12" name="Elbow Connector 25"/>
              <p:cNvCxnSpPr>
                <a:endCxn id="11" idx="3"/>
              </p:cNvCxnSpPr>
              <p:nvPr/>
            </p:nvCxnSpPr>
            <p:spPr bwMode="auto">
              <a:xfrm flipH="1">
                <a:off x="2036715" y="2873050"/>
                <a:ext cx="2569080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14" name="Straight Connector 13"/>
              <p:cNvCxnSpPr>
                <a:endCxn id="13" idx="3"/>
              </p:cNvCxnSpPr>
              <p:nvPr/>
            </p:nvCxnSpPr>
            <p:spPr bwMode="auto">
              <a:xfrm flipH="1">
                <a:off x="2051954" y="3273820"/>
                <a:ext cx="2553841" cy="3446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 rot="5400000">
              <a:off x="2547338" y="3246199"/>
              <a:ext cx="1150512" cy="404214"/>
              <a:chOff x="2036715" y="2873050"/>
              <a:chExt cx="2569080" cy="404214"/>
            </a:xfrm>
          </p:grpSpPr>
          <p:cxnSp>
            <p:nvCxnSpPr>
              <p:cNvPr id="32" name="Elbow Connector 25"/>
              <p:cNvCxnSpPr/>
              <p:nvPr/>
            </p:nvCxnSpPr>
            <p:spPr bwMode="auto">
              <a:xfrm flipH="1">
                <a:off x="2036715" y="2873050"/>
                <a:ext cx="2569080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16200000" flipH="1" flipV="1">
                <a:off x="3770837" y="2442307"/>
                <a:ext cx="3445" cy="166647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cxnSp>
          <p:nvCxnSpPr>
            <p:cNvPr id="17" name="Straight Connector 16"/>
            <p:cNvCxnSpPr/>
            <p:nvPr/>
          </p:nvCxnSpPr>
          <p:spPr bwMode="auto">
            <a:xfrm>
              <a:off x="4589349" y="3069248"/>
              <a:ext cx="339180" cy="385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35" name="Rectangle 34"/>
            <p:cNvSpPr/>
            <p:nvPr/>
          </p:nvSpPr>
          <p:spPr>
            <a:xfrm>
              <a:off x="2943828" y="4980276"/>
              <a:ext cx="3930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z</a:t>
              </a:r>
              <a:r>
                <a:rPr lang="en-US" sz="1200" dirty="0">
                  <a:latin typeface="Neo Sans Intel" pitchFamily="34" charset="0"/>
                </a:rPr>
                <a:t>1</a:t>
              </a:r>
            </a:p>
          </p:txBody>
        </p:sp>
        <p:cxnSp>
          <p:nvCxnSpPr>
            <p:cNvPr id="36" name="Straight Connector 35"/>
            <p:cNvCxnSpPr>
              <a:endCxn id="7" idx="2"/>
            </p:cNvCxnSpPr>
            <p:nvPr/>
          </p:nvCxnSpPr>
          <p:spPr bwMode="auto">
            <a:xfrm flipV="1">
              <a:off x="3126316" y="4687305"/>
              <a:ext cx="0" cy="31014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</p:grp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67190"/>
              </p:ext>
            </p:extLst>
          </p:nvPr>
        </p:nvGraphicFramePr>
        <p:xfrm>
          <a:off x="5338971" y="2077446"/>
          <a:ext cx="22725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r>
                        <a:rPr lang="en-US" sz="1400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617330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17330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17330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17330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38191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38191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38191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38191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an adder</a:t>
            </a:r>
            <a:r>
              <a:rPr lang="en-US" dirty="0" smtClean="0">
                <a:solidFill>
                  <a:schemeClr val="bg1"/>
                </a:solidFill>
              </a:rPr>
              <a:t>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457200" y="4875917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called a half adder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427849" y="4875917"/>
            <a:ext cx="3197655" cy="1093694"/>
            <a:chOff x="1245030" y="4455457"/>
            <a:chExt cx="3197655" cy="109369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45030" y="505609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45030" y="4518212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x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29642" y="4496395"/>
              <a:ext cx="71846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sum</a:t>
              </a:r>
              <a:endParaRPr lang="en-US" sz="2200" dirty="0"/>
            </a:p>
          </p:txBody>
        </p:sp>
        <p:cxnSp>
          <p:nvCxnSpPr>
            <p:cNvPr id="56" name="Straight Connector 55"/>
            <p:cNvCxnSpPr>
              <a:stCxn id="54" idx="3"/>
            </p:cNvCxnSpPr>
            <p:nvPr/>
          </p:nvCxnSpPr>
          <p:spPr bwMode="auto">
            <a:xfrm>
              <a:off x="1570760" y="4733656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7" name="Straight Connector 56"/>
            <p:cNvCxnSpPr>
              <a:stCxn id="53" idx="3"/>
            </p:cNvCxnSpPr>
            <p:nvPr/>
          </p:nvCxnSpPr>
          <p:spPr bwMode="auto">
            <a:xfrm>
              <a:off x="1570760" y="527153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3629642" y="5034277"/>
              <a:ext cx="81304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carry</a:t>
              </a:r>
              <a:endParaRPr lang="en-US" sz="2200" dirty="0"/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61" name="Rectangle 60"/>
          <p:cNvSpPr/>
          <p:nvPr/>
        </p:nvSpPr>
        <p:spPr>
          <a:xfrm>
            <a:off x="3914428" y="2539616"/>
            <a:ext cx="7184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/>
                </a:solidFill>
              </a:rPr>
              <a:t>sum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373938" y="4248092"/>
            <a:ext cx="8130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1"/>
                </a:solidFill>
              </a:rPr>
              <a:t>carry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453558" y="1048810"/>
            <a:ext cx="8228012" cy="7958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an adder,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2736899"/>
      </p:ext>
    </p:extLst>
  </p:cSld>
  <p:clrMapOvr>
    <a:masterClrMapping/>
  </p:clrMapOvr>
  <p:transition advTm="1399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uild="p"/>
      <p:bldP spid="50" grpId="0"/>
      <p:bldP spid="61" grpId="0"/>
      <p:bldP spid="62" grpId="0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o Sans Intel" pitchFamily="34" charset="0"/>
              </a:rPr>
              <a:t>Full adder scheme</a:t>
            </a:r>
            <a:endParaRPr lang="en-US" dirty="0">
              <a:latin typeface="Neo Sans Intel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98726" y="1264761"/>
            <a:ext cx="5201534" cy="4015006"/>
            <a:chOff x="1059616" y="1011218"/>
            <a:chExt cx="5706729" cy="4230449"/>
          </a:xfrm>
        </p:grpSpPr>
        <p:sp>
          <p:nvSpPr>
            <p:cNvPr id="5" name="Rectangle 4"/>
            <p:cNvSpPr/>
            <p:nvPr/>
          </p:nvSpPr>
          <p:spPr bwMode="auto">
            <a:xfrm>
              <a:off x="1813715" y="2057400"/>
              <a:ext cx="1290918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9616" y="2658037"/>
              <a:ext cx="4539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y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59616" y="2120155"/>
              <a:ext cx="4539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x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07535" y="1011218"/>
              <a:ext cx="5629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Neo Sans Intel" pitchFamily="34" charset="0"/>
                </a:rPr>
                <a:t>c</a:t>
              </a:r>
              <a:r>
                <a:rPr lang="en-US" sz="1400" dirty="0" smtClean="0">
                  <a:latin typeface="Neo Sans Intel" pitchFamily="34" charset="0"/>
                </a:rPr>
                <a:t>n-1</a:t>
              </a:r>
              <a:endParaRPr lang="en-US" sz="1400" dirty="0">
                <a:latin typeface="Neo Sans Intel" pitchFamily="34" charset="0"/>
              </a:endParaRPr>
            </a:p>
          </p:txBody>
        </p:sp>
        <p:cxnSp>
          <p:nvCxnSpPr>
            <p:cNvPr id="9" name="Straight Connector 8"/>
            <p:cNvCxnSpPr>
              <a:stCxn id="7" idx="3"/>
            </p:cNvCxnSpPr>
            <p:nvPr/>
          </p:nvCxnSpPr>
          <p:spPr bwMode="auto">
            <a:xfrm>
              <a:off x="1513586" y="2335599"/>
              <a:ext cx="30012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" name="Straight Connector 9"/>
            <p:cNvCxnSpPr>
              <a:stCxn id="6" idx="3"/>
            </p:cNvCxnSpPr>
            <p:nvPr/>
          </p:nvCxnSpPr>
          <p:spPr bwMode="auto">
            <a:xfrm>
              <a:off x="1513586" y="2873481"/>
              <a:ext cx="30012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9" name="Rectangle 4"/>
            <p:cNvSpPr/>
            <p:nvPr/>
          </p:nvSpPr>
          <p:spPr bwMode="auto">
            <a:xfrm>
              <a:off x="4718302" y="1807279"/>
              <a:ext cx="1296153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5235 w 1296153"/>
                <a:gd name="connsiteY6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1 w 1296153"/>
                <a:gd name="connsiteY6" fmla="*/ 289276 h 1097280"/>
                <a:gd name="connsiteX7" fmla="*/ 5235 w 1296153"/>
                <a:gd name="connsiteY7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6153" h="1097280">
                  <a:moveTo>
                    <a:pt x="5235" y="0"/>
                  </a:moveTo>
                  <a:lnTo>
                    <a:pt x="1296153" y="0"/>
                  </a:lnTo>
                  <a:lnTo>
                    <a:pt x="1296153" y="1093694"/>
                  </a:lnTo>
                  <a:lnTo>
                    <a:pt x="668020" y="1097280"/>
                  </a:lnTo>
                  <a:lnTo>
                    <a:pt x="5235" y="1093694"/>
                  </a:lnTo>
                  <a:lnTo>
                    <a:pt x="0" y="801340"/>
                  </a:lnTo>
                  <a:cubicBezTo>
                    <a:pt x="0" y="630652"/>
                    <a:pt x="1" y="459964"/>
                    <a:pt x="1" y="289276"/>
                  </a:cubicBezTo>
                  <a:cubicBezTo>
                    <a:pt x="1746" y="192851"/>
                    <a:pt x="3490" y="96425"/>
                    <a:pt x="5235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cxnSp>
          <p:nvCxnSpPr>
            <p:cNvPr id="31" name="Straight Connector 30"/>
            <p:cNvCxnSpPr>
              <a:stCxn id="5" idx="2"/>
              <a:endCxn id="19" idx="5"/>
            </p:cNvCxnSpPr>
            <p:nvPr/>
          </p:nvCxnSpPr>
          <p:spPr bwMode="auto">
            <a:xfrm flipV="1">
              <a:off x="3096768" y="2608619"/>
              <a:ext cx="1621534" cy="469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38" name="Elbow Connector 37"/>
            <p:cNvCxnSpPr>
              <a:stCxn id="8" idx="2"/>
              <a:endCxn id="19" idx="6"/>
            </p:cNvCxnSpPr>
            <p:nvPr/>
          </p:nvCxnSpPr>
          <p:spPr bwMode="auto">
            <a:xfrm rot="16200000" flipH="1">
              <a:off x="4126438" y="1504690"/>
              <a:ext cx="654450" cy="529280"/>
            </a:xfrm>
            <a:prstGeom prst="bentConnector4">
              <a:avLst>
                <a:gd name="adj1" fmla="val 27899"/>
                <a:gd name="adj2" fmla="val -637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grpSp>
          <p:nvGrpSpPr>
            <p:cNvPr id="65" name="Group 64"/>
            <p:cNvGrpSpPr/>
            <p:nvPr/>
          </p:nvGrpSpPr>
          <p:grpSpPr>
            <a:xfrm>
              <a:off x="2459174" y="3154680"/>
              <a:ext cx="1146784" cy="942539"/>
              <a:chOff x="2459174" y="3154680"/>
              <a:chExt cx="1146784" cy="942539"/>
            </a:xfrm>
          </p:grpSpPr>
          <p:cxnSp>
            <p:nvCxnSpPr>
              <p:cNvPr id="59" name="Straight Connector 58"/>
              <p:cNvCxnSpPr>
                <a:stCxn id="5" idx="4"/>
              </p:cNvCxnSpPr>
              <p:nvPr/>
            </p:nvCxnSpPr>
            <p:spPr bwMode="auto">
              <a:xfrm flipH="1">
                <a:off x="2459174" y="3154680"/>
                <a:ext cx="17326" cy="48006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2459174" y="3634740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3" name="Straight Connector 62"/>
              <p:cNvCxnSpPr>
                <a:stCxn id="41" idx="4"/>
              </p:cNvCxnSpPr>
              <p:nvPr/>
            </p:nvCxnSpPr>
            <p:spPr bwMode="auto">
              <a:xfrm flipV="1">
                <a:off x="3584837" y="3634740"/>
                <a:ext cx="0" cy="46247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 flipH="1">
              <a:off x="4081176" y="2911579"/>
              <a:ext cx="1298541" cy="1232530"/>
              <a:chOff x="2459174" y="3154680"/>
              <a:chExt cx="1148523" cy="942540"/>
            </a:xfrm>
          </p:grpSpPr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2459174" y="3154680"/>
                <a:ext cx="0" cy="555811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2459174" y="3710491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3605958" y="3710491"/>
                <a:ext cx="1739" cy="3867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41" name="Flowchart: Delay 18"/>
            <p:cNvSpPr/>
            <p:nvPr/>
          </p:nvSpPr>
          <p:spPr bwMode="auto">
            <a:xfrm rot="5400000" flipH="1">
              <a:off x="3514473" y="3912720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  <a:gd name="connsiteX0" fmla="*/ 6067 w 10039"/>
                <a:gd name="connsiteY0" fmla="*/ 0 h 10000"/>
                <a:gd name="connsiteX1" fmla="*/ 10000 w 10039"/>
                <a:gd name="connsiteY1" fmla="*/ 0 h 10000"/>
                <a:gd name="connsiteX2" fmla="*/ 8034 w 10039"/>
                <a:gd name="connsiteY2" fmla="*/ 1970 h 10000"/>
                <a:gd name="connsiteX3" fmla="*/ 7244 w 10039"/>
                <a:gd name="connsiteY3" fmla="*/ 4953 h 10000"/>
                <a:gd name="connsiteX4" fmla="*/ 10000 w 10039"/>
                <a:gd name="connsiteY4" fmla="*/ 9906 h 10000"/>
                <a:gd name="connsiteX5" fmla="*/ 6337 w 10039"/>
                <a:gd name="connsiteY5" fmla="*/ 10000 h 10000"/>
                <a:gd name="connsiteX6" fmla="*/ 1 w 10039"/>
                <a:gd name="connsiteY6" fmla="*/ 4953 h 10000"/>
                <a:gd name="connsiteX7" fmla="*/ 6067 w 10039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64"/>
                <a:gd name="connsiteY0" fmla="*/ 0 h 10000"/>
                <a:gd name="connsiteX1" fmla="*/ 10000 w 10064"/>
                <a:gd name="connsiteY1" fmla="*/ 0 h 10000"/>
                <a:gd name="connsiteX2" fmla="*/ 7914 w 10064"/>
                <a:gd name="connsiteY2" fmla="*/ 2179 h 10000"/>
                <a:gd name="connsiteX3" fmla="*/ 7244 w 10064"/>
                <a:gd name="connsiteY3" fmla="*/ 4953 h 10000"/>
                <a:gd name="connsiteX4" fmla="*/ 8566 w 10064"/>
                <a:gd name="connsiteY4" fmla="*/ 8000 h 10000"/>
                <a:gd name="connsiteX5" fmla="*/ 10000 w 10064"/>
                <a:gd name="connsiteY5" fmla="*/ 9906 h 10000"/>
                <a:gd name="connsiteX6" fmla="*/ 6337 w 10064"/>
                <a:gd name="connsiteY6" fmla="*/ 10000 h 10000"/>
                <a:gd name="connsiteX7" fmla="*/ 1 w 10064"/>
                <a:gd name="connsiteY7" fmla="*/ 4953 h 10000"/>
                <a:gd name="connsiteX8" fmla="*/ 6067 w 10064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6067" y="0"/>
                  </a:moveTo>
                  <a:lnTo>
                    <a:pt x="10000" y="0"/>
                  </a:lnTo>
                  <a:cubicBezTo>
                    <a:pt x="9586" y="448"/>
                    <a:pt x="8389" y="1731"/>
                    <a:pt x="8125" y="2063"/>
                  </a:cubicBezTo>
                  <a:cubicBezTo>
                    <a:pt x="7877" y="2448"/>
                    <a:pt x="7141" y="3848"/>
                    <a:pt x="7214" y="4837"/>
                  </a:cubicBezTo>
                  <a:cubicBezTo>
                    <a:pt x="7287" y="5826"/>
                    <a:pt x="8348" y="7639"/>
                    <a:pt x="8566" y="8000"/>
                  </a:cubicBezTo>
                  <a:cubicBezTo>
                    <a:pt x="8754" y="8315"/>
                    <a:pt x="9710" y="9480"/>
                    <a:pt x="10000" y="9906"/>
                  </a:cubicBezTo>
                  <a:lnTo>
                    <a:pt x="6337" y="10000"/>
                  </a:lnTo>
                  <a:cubicBezTo>
                    <a:pt x="2638" y="10046"/>
                    <a:pt x="46" y="6620"/>
                    <a:pt x="1" y="4953"/>
                  </a:cubicBezTo>
                  <a:cubicBezTo>
                    <a:pt x="-44" y="3286"/>
                    <a:pt x="1797" y="0"/>
                    <a:pt x="6067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347641" y="2114193"/>
              <a:ext cx="41870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s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2200" dirty="0">
                <a:latin typeface="Neo Sans Intel" pitchFamily="34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flipH="1">
              <a:off x="6009511" y="2351453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77" name="Rectangle 76"/>
            <p:cNvSpPr/>
            <p:nvPr/>
          </p:nvSpPr>
          <p:spPr>
            <a:xfrm>
              <a:off x="3611745" y="4903113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latin typeface="Neo Sans Intel" pitchFamily="34" charset="0"/>
                </a:rPr>
                <a:t>Cn</a:t>
              </a:r>
              <a:endParaRPr lang="en-US" sz="2200" dirty="0">
                <a:latin typeface="Neo Sans Intel" pitchFamily="34" charset="0"/>
              </a:endParaRPr>
            </a:p>
          </p:txBody>
        </p:sp>
        <p:cxnSp>
          <p:nvCxnSpPr>
            <p:cNvPr id="78" name="Straight Connector 77"/>
            <p:cNvCxnSpPr>
              <a:endCxn id="41" idx="7"/>
            </p:cNvCxnSpPr>
            <p:nvPr/>
          </p:nvCxnSpPr>
          <p:spPr bwMode="auto">
            <a:xfrm flipH="1" flipV="1">
              <a:off x="3834829" y="4639383"/>
              <a:ext cx="692" cy="2637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960737"/>
              </p:ext>
            </p:extLst>
          </p:nvPr>
        </p:nvGraphicFramePr>
        <p:xfrm>
          <a:off x="5979734" y="1576375"/>
          <a:ext cx="2874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1"/>
                <a:gridCol w="574941"/>
                <a:gridCol w="574941"/>
                <a:gridCol w="574941"/>
                <a:gridCol w="5749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x</a:t>
                      </a:r>
                      <a:r>
                        <a:rPr lang="en-US" sz="1400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y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r>
                        <a:rPr lang="en-US" sz="1400" dirty="0" smtClean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843994" y="194666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43994" y="231538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43994" y="268411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843994" y="305284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87715" y="193904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87715" y="230776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87715" y="267649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87715" y="304522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76708" y="5272278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called a full adder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46339" y="4070016"/>
            <a:ext cx="3197655" cy="1939229"/>
            <a:chOff x="4646339" y="4070016"/>
            <a:chExt cx="3197655" cy="1939229"/>
          </a:xfrm>
        </p:grpSpPr>
        <p:grpSp>
          <p:nvGrpSpPr>
            <p:cNvPr id="36" name="Group 35"/>
            <p:cNvGrpSpPr/>
            <p:nvPr/>
          </p:nvGrpSpPr>
          <p:grpSpPr>
            <a:xfrm>
              <a:off x="4646339" y="4915551"/>
              <a:ext cx="3197655" cy="1093694"/>
              <a:chOff x="1245030" y="4455457"/>
              <a:chExt cx="3197655" cy="1093694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3600" b="1" dirty="0" smtClean="0">
                    <a:latin typeface="Neo Sans Intel" pitchFamily="34" charset="0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245030" y="5056094"/>
                <a:ext cx="3257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245030" y="4518212"/>
                <a:ext cx="3257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x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629642" y="4496395"/>
                <a:ext cx="71846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/>
                  <a:t>sum</a:t>
                </a:r>
                <a:endParaRPr lang="en-US" sz="2200" dirty="0"/>
              </a:p>
            </p:txBody>
          </p:sp>
          <p:cxnSp>
            <p:nvCxnSpPr>
              <p:cNvPr id="43" name="Straight Connector 42"/>
              <p:cNvCxnSpPr>
                <a:stCxn id="40" idx="3"/>
              </p:cNvCxnSpPr>
              <p:nvPr/>
            </p:nvCxnSpPr>
            <p:spPr bwMode="auto">
              <a:xfrm>
                <a:off x="1570760" y="4733656"/>
                <a:ext cx="42836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4" name="Straight Connector 43"/>
              <p:cNvCxnSpPr>
                <a:stCxn id="39" idx="3"/>
              </p:cNvCxnSpPr>
              <p:nvPr/>
            </p:nvCxnSpPr>
            <p:spPr bwMode="auto">
              <a:xfrm>
                <a:off x="1570760" y="5271538"/>
                <a:ext cx="42836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  <p:sp>
            <p:nvSpPr>
              <p:cNvPr id="46" name="Rectangle 45"/>
              <p:cNvSpPr/>
              <p:nvPr/>
            </p:nvSpPr>
            <p:spPr>
              <a:xfrm>
                <a:off x="3629642" y="5034277"/>
                <a:ext cx="81304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/>
                  <a:t>carry</a:t>
                </a:r>
                <a:endParaRPr lang="en-US" sz="2200" dirty="0"/>
              </a:p>
            </p:txBody>
          </p: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cxnSp>
          <p:nvCxnSpPr>
            <p:cNvPr id="48" name="Straight Connector 47"/>
            <p:cNvCxnSpPr/>
            <p:nvPr/>
          </p:nvCxnSpPr>
          <p:spPr bwMode="auto">
            <a:xfrm>
              <a:off x="6045897" y="4500903"/>
              <a:ext cx="1" cy="41450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49" name="Rectangle 48"/>
            <p:cNvSpPr/>
            <p:nvPr/>
          </p:nvSpPr>
          <p:spPr>
            <a:xfrm>
              <a:off x="5883032" y="4070016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</a:t>
              </a:r>
              <a:endParaRPr lang="en-US" sz="2200" dirty="0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763203"/>
      </p:ext>
    </p:extLst>
  </p:cSld>
  <p:clrMapOvr>
    <a:masterClrMapping/>
  </p:clrMapOvr>
  <p:transition advTm="1361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adder</a:t>
            </a:r>
            <a:endParaRPr lang="en-US" dirty="0"/>
          </a:p>
        </p:txBody>
      </p:sp>
      <p:sp>
        <p:nvSpPr>
          <p:cNvPr id="4" name="Rectangle 4"/>
          <p:cNvSpPr/>
          <p:nvPr/>
        </p:nvSpPr>
        <p:spPr bwMode="auto">
          <a:xfrm>
            <a:off x="3634079" y="2451786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Neo Sans Inte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6738" y="3021835"/>
            <a:ext cx="413782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y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1600" dirty="0">
              <a:latin typeface="Neo Sans Inte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6738" y="2511345"/>
            <a:ext cx="413782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x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1600" dirty="0">
              <a:latin typeface="Neo Sans Intel" pitchFamily="34" charset="0"/>
            </a:endParaRPr>
          </a:p>
        </p:txBody>
      </p:sp>
      <p:cxnSp>
        <p:nvCxnSpPr>
          <p:cNvPr id="7" name="Straight Connector 6"/>
          <p:cNvCxnSpPr>
            <a:stCxn id="6" idx="3"/>
          </p:cNvCxnSpPr>
          <p:nvPr/>
        </p:nvCxnSpPr>
        <p:spPr bwMode="auto">
          <a:xfrm>
            <a:off x="3360520" y="2715818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8" name="Straight Connector 7"/>
          <p:cNvCxnSpPr>
            <a:stCxn id="5" idx="3"/>
          </p:cNvCxnSpPr>
          <p:nvPr/>
        </p:nvCxnSpPr>
        <p:spPr bwMode="auto">
          <a:xfrm>
            <a:off x="3360520" y="3226307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9" name="Rectangle 4"/>
          <p:cNvSpPr/>
          <p:nvPr/>
        </p:nvSpPr>
        <p:spPr bwMode="auto">
          <a:xfrm>
            <a:off x="3634080" y="4029126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Neo Sans Inte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9452" y="4580583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y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1600" dirty="0">
              <a:latin typeface="Neo Sans Inte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452" y="4081065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x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1600" dirty="0">
              <a:latin typeface="Neo Sans Intel" pitchFamily="34" charset="0"/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 bwMode="auto">
          <a:xfrm>
            <a:off x="3360521" y="4296509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3" name="Straight Connector 12"/>
          <p:cNvCxnSpPr>
            <a:stCxn id="10" idx="3"/>
          </p:cNvCxnSpPr>
          <p:nvPr/>
        </p:nvCxnSpPr>
        <p:spPr bwMode="auto">
          <a:xfrm flipV="1">
            <a:off x="3360521" y="4785055"/>
            <a:ext cx="273560" cy="1097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4289959" y="1967602"/>
            <a:ext cx="513137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c</a:t>
            </a:r>
            <a:r>
              <a:rPr lang="en-US" sz="1400" dirty="0" smtClean="0">
                <a:latin typeface="Neo Sans Intel" pitchFamily="34" charset="0"/>
              </a:rPr>
              <a:t>n-1</a:t>
            </a:r>
            <a:endParaRPr lang="en-US" sz="1400" dirty="0">
              <a:latin typeface="Neo Sans Inte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9959" y="3545078"/>
            <a:ext cx="4010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c</a:t>
            </a:r>
            <a:r>
              <a:rPr lang="en-US" sz="1400" dirty="0" err="1" smtClean="0">
                <a:latin typeface="Neo Sans Intel" pitchFamily="34" charset="0"/>
              </a:rPr>
              <a:t>n</a:t>
            </a:r>
            <a:endParaRPr lang="en-US" sz="1400" dirty="0">
              <a:latin typeface="Neo Sans Inte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97581" y="5175622"/>
            <a:ext cx="609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c</a:t>
            </a:r>
            <a:r>
              <a:rPr lang="en-US" sz="1400" dirty="0" smtClean="0">
                <a:latin typeface="Neo Sans Intel" pitchFamily="34" charset="0"/>
              </a:rPr>
              <a:t>n</a:t>
            </a:r>
            <a:r>
              <a:rPr lang="en-US" sz="1400" dirty="0">
                <a:latin typeface="Neo Sans Intel" pitchFamily="34" charset="0"/>
              </a:rPr>
              <a:t>+</a:t>
            </a:r>
            <a:r>
              <a:rPr lang="en-US" sz="1400" dirty="0" smtClean="0">
                <a:latin typeface="Neo Sans Intel" pitchFamily="34" charset="0"/>
              </a:rPr>
              <a:t>1</a:t>
            </a:r>
            <a:endParaRPr lang="en-US" sz="1400" dirty="0">
              <a:latin typeface="Neo Sans Inte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4222399" y="2055546"/>
            <a:ext cx="0" cy="39624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7" name="Straight Connector 26"/>
          <p:cNvCxnSpPr>
            <a:stCxn id="4" idx="2"/>
          </p:cNvCxnSpPr>
          <p:nvPr/>
        </p:nvCxnSpPr>
        <p:spPr bwMode="auto">
          <a:xfrm flipV="1">
            <a:off x="4803548" y="2972485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4222399" y="3493185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4228006" y="5070568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810718" y="4559984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5229802" y="2770906"/>
            <a:ext cx="381638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s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2200" dirty="0">
              <a:latin typeface="Neo Sans Inte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22632" y="4358405"/>
            <a:ext cx="6575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s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2200" dirty="0">
              <a:latin typeface="Neo Sans Intel" pitchFamily="34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0730"/>
      </p:ext>
    </p:extLst>
  </p:cSld>
  <p:clrMapOvr>
    <a:masterClrMapping/>
  </p:clrMapOvr>
  <p:transition advTm="207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Multiplexer</a:t>
            </a:r>
            <a:endParaRPr lang="ru-RU" dirty="0"/>
          </a:p>
        </p:txBody>
      </p:sp>
      <p:pic>
        <p:nvPicPr>
          <p:cNvPr id="1027" name="Picture 3" descr="C:\Users\pikryuko\AppData\Local\Temp\1bit_multiplexer_4_in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/>
          <a:stretch/>
        </p:blipFill>
        <p:spPr bwMode="auto">
          <a:xfrm>
            <a:off x="2616612" y="811500"/>
            <a:ext cx="3727038" cy="54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324"/>
      </p:ext>
    </p:extLst>
  </p:cSld>
  <p:clrMapOvr>
    <a:masterClrMapping/>
  </p:clrMapOvr>
  <p:transition advTm="2807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16</a:t>
            </a:fld>
            <a:endParaRPr lang="en-US" altLang="ja-JP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64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4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41294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320619"/>
            <a:ext cx="162046" cy="1617435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479119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495767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physics, wires and  transistors…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>
                <a:latin typeface="Neo Sans Intel" pitchFamily="34" charset="0"/>
              </a:rPr>
              <a:t>about logical circuits</a:t>
            </a:r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444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39898"/>
            <a:ext cx="8228012" cy="30314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Boolean </a:t>
            </a:r>
            <a:r>
              <a:rPr lang="en-US" dirty="0" smtClean="0">
                <a:solidFill>
                  <a:schemeClr val="accent1"/>
                </a:solidFill>
              </a:rPr>
              <a:t>Algebra (BA) </a:t>
            </a:r>
            <a:r>
              <a:rPr lang="en-US" dirty="0" smtClean="0"/>
              <a:t>works with object that can take only two values (true and false,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).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Such object is called a Boolean object (term </a:t>
            </a:r>
            <a:r>
              <a:rPr lang="en-US" sz="2200" dirty="0" smtClean="0">
                <a:solidFill>
                  <a:schemeClr val="accent1"/>
                </a:solidFill>
              </a:rPr>
              <a:t>bit</a:t>
            </a:r>
            <a:r>
              <a:rPr lang="en-US" sz="2200" dirty="0" smtClean="0"/>
              <a:t> of information is used in CS)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BA defines operations on Boolean objects </a:t>
            </a:r>
            <a:r>
              <a:rPr lang="en-US" sz="2200" dirty="0" smtClean="0">
                <a:latin typeface="Calibri"/>
                <a:cs typeface="Calibri"/>
              </a:rPr>
              <a:t>→ </a:t>
            </a:r>
            <a:r>
              <a:rPr lang="en-US" sz="2200" dirty="0"/>
              <a:t>Boolean operations and </a:t>
            </a:r>
            <a:r>
              <a:rPr lang="en-US" sz="2200" dirty="0" smtClean="0"/>
              <a:t>functions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It is convenient to represent these operations and functions via </a:t>
            </a:r>
            <a:r>
              <a:rPr lang="en-US" sz="2200" dirty="0" smtClean="0">
                <a:solidFill>
                  <a:schemeClr val="accent1"/>
                </a:solidFill>
              </a:rPr>
              <a:t>truth tables</a:t>
            </a:r>
            <a:r>
              <a:rPr lang="en-US" sz="2200" dirty="0" smtClean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56005"/>
              </p:ext>
            </p:extLst>
          </p:nvPr>
        </p:nvGraphicFramePr>
        <p:xfrm>
          <a:off x="5523931" y="3931477"/>
          <a:ext cx="22725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591121" y="4393287"/>
            <a:ext cx="2710342" cy="1093694"/>
            <a:chOff x="1245030" y="4455457"/>
            <a:chExt cx="2710342" cy="1093694"/>
          </a:xfrm>
        </p:grpSpPr>
        <p:sp>
          <p:nvSpPr>
            <p:cNvPr id="5" name="Rectangle 4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5030" y="5056094"/>
              <a:ext cx="34176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b</a:t>
              </a:r>
              <a:endParaRPr lang="en-US" sz="2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5030" y="4518212"/>
              <a:ext cx="34176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29642" y="4786860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</a:t>
              </a:r>
              <a:endParaRPr lang="en-US" sz="2200" dirty="0"/>
            </a:p>
          </p:txBody>
        </p:sp>
        <p:cxnSp>
          <p:nvCxnSpPr>
            <p:cNvPr id="10" name="Straight Connector 9"/>
            <p:cNvCxnSpPr>
              <a:stCxn id="7" idx="3"/>
            </p:cNvCxnSpPr>
            <p:nvPr/>
          </p:nvCxnSpPr>
          <p:spPr bwMode="auto">
            <a:xfrm flipV="1">
              <a:off x="1586790" y="4733655"/>
              <a:ext cx="412339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Straight Connector 10"/>
            <p:cNvCxnSpPr>
              <a:stCxn id="6" idx="3"/>
            </p:cNvCxnSpPr>
            <p:nvPr/>
          </p:nvCxnSpPr>
          <p:spPr bwMode="auto">
            <a:xfrm flipV="1">
              <a:off x="1586790" y="5271537"/>
              <a:ext cx="412339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4" name="Straight Connector 13"/>
            <p:cNvCxnSpPr>
              <a:stCxn id="8" idx="1"/>
              <a:endCxn id="5" idx="3"/>
            </p:cNvCxnSpPr>
            <p:nvPr/>
          </p:nvCxnSpPr>
          <p:spPr bwMode="auto">
            <a:xfrm flipH="1">
              <a:off x="3290047" y="5002304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1762001" y="5844988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Boolean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768" y="5853952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Truth table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7917"/>
              </p:ext>
            </p:extLst>
          </p:nvPr>
        </p:nvGraphicFramePr>
        <p:xfrm>
          <a:off x="5522976" y="3929806"/>
          <a:ext cx="2272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474912"/>
                  </p:ext>
                </p:extLst>
              </p:nvPr>
            </p:nvGraphicFramePr>
            <p:xfrm>
              <a:off x="5523931" y="3934908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Neo Sans Intel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474912"/>
                  </p:ext>
                </p:extLst>
              </p:nvPr>
            </p:nvGraphicFramePr>
            <p:xfrm>
              <a:off x="5523931" y="3934908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806" t="-108197" b="-3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776894"/>
                  </p:ext>
                </p:extLst>
              </p:nvPr>
            </p:nvGraphicFramePr>
            <p:xfrm>
              <a:off x="5522976" y="3939509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Neo Sans Intel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776894"/>
                  </p:ext>
                </p:extLst>
              </p:nvPr>
            </p:nvGraphicFramePr>
            <p:xfrm>
              <a:off x="5522976" y="3939509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10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211667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306557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406557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1554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uiExpand="1" build="p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6797"/>
            <a:ext cx="8228012" cy="237584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The simplest Boolean operation is 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105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AND (or Boolean multiplication)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4704" y="923364"/>
            <a:ext cx="2343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o Sans Intel" pitchFamily="34" charset="0"/>
              </a:rPr>
              <a:t>i</a:t>
            </a:r>
            <a:r>
              <a:rPr lang="en-US" sz="2400" dirty="0" smtClean="0">
                <a:latin typeface="Neo Sans Intel" pitchFamily="34" charset="0"/>
              </a:rPr>
              <a:t>nversion (NOT)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7464" y="1794635"/>
            <a:ext cx="720577" cy="690282"/>
            <a:chOff x="1607464" y="2009795"/>
            <a:chExt cx="720577" cy="690282"/>
          </a:xfrm>
        </p:grpSpPr>
        <p:sp>
          <p:nvSpPr>
            <p:cNvPr id="5" name="Isosceles Triangle 4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837022" y="1924332"/>
            <a:ext cx="3353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x</a:t>
            </a:r>
            <a:endParaRPr lang="en-US" sz="2200" dirty="0">
              <a:latin typeface="Neo Sans Intel" pitchFamily="34" charset="0"/>
            </a:endParaRPr>
          </a:p>
        </p:txBody>
      </p:sp>
      <p:cxnSp>
        <p:nvCxnSpPr>
          <p:cNvPr id="11" name="Straight Connector 10"/>
          <p:cNvCxnSpPr>
            <a:stCxn id="9" idx="3"/>
          </p:cNvCxnSpPr>
          <p:nvPr/>
        </p:nvCxnSpPr>
        <p:spPr bwMode="auto">
          <a:xfrm>
            <a:off x="1172370" y="2139776"/>
            <a:ext cx="41875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2" name="Straight Connector 11"/>
          <p:cNvCxnSpPr>
            <a:stCxn id="10" idx="1"/>
          </p:cNvCxnSpPr>
          <p:nvPr/>
        </p:nvCxnSpPr>
        <p:spPr bwMode="auto">
          <a:xfrm flipH="1">
            <a:off x="2345524" y="2139776"/>
            <a:ext cx="339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2685118" y="1924332"/>
            <a:ext cx="4042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!x</a:t>
            </a:r>
            <a:endParaRPr lang="en-US" sz="2200" dirty="0">
              <a:latin typeface="Neo Sans Intel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93467"/>
              </p:ext>
            </p:extLst>
          </p:nvPr>
        </p:nvGraphicFramePr>
        <p:xfrm>
          <a:off x="5154704" y="1562100"/>
          <a:ext cx="19166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328"/>
                <a:gridCol w="958328"/>
              </a:tblGrid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611874" y="4246987"/>
            <a:ext cx="5757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x</a:t>
            </a:r>
            <a:r>
              <a:rPr lang="en-US" sz="2200" dirty="0" smtClean="0"/>
              <a:t>*y</a:t>
            </a:r>
            <a:endParaRPr lang="en-US" sz="22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22885" y="4045688"/>
            <a:ext cx="1788989" cy="865683"/>
            <a:chOff x="822885" y="4045688"/>
            <a:chExt cx="1788989" cy="865683"/>
          </a:xfrm>
        </p:grpSpPr>
        <p:sp>
          <p:nvSpPr>
            <p:cNvPr id="19" name="Flowchart: Delay 18"/>
            <p:cNvSpPr/>
            <p:nvPr/>
          </p:nvSpPr>
          <p:spPr bwMode="auto">
            <a:xfrm>
              <a:off x="1595120" y="4074160"/>
              <a:ext cx="658964" cy="812800"/>
            </a:xfrm>
            <a:prstGeom prst="flowChartDelay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4045688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48615" y="4261132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448048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48615" y="469592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>
              <a:stCxn id="24" idx="1"/>
            </p:cNvCxnSpPr>
            <p:nvPr/>
          </p:nvCxnSpPr>
          <p:spPr bwMode="auto">
            <a:xfrm flipH="1">
              <a:off x="2272280" y="4462431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62564"/>
              </p:ext>
            </p:extLst>
          </p:nvPr>
        </p:nvGraphicFramePr>
        <p:xfrm>
          <a:off x="5177536" y="3750774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x*y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12864" y="412055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12864" y="448928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12864" y="485801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12864" y="522674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219214"/>
      </p:ext>
    </p:extLst>
  </p:cSld>
  <p:clrMapOvr>
    <a:masterClrMapping/>
  </p:clrMapOvr>
  <p:transition advTm="1232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9" grpId="0"/>
      <p:bldP spid="10" grpId="0"/>
      <p:bldP spid="24" grpId="0"/>
      <p:bldP spid="6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5838"/>
            <a:ext cx="8228012" cy="46955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OR (or Boolean addition)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27094" y="2161007"/>
            <a:ext cx="6319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/>
              <a:t>x+y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504225" y="1977838"/>
            <a:ext cx="1626546" cy="865683"/>
            <a:chOff x="822885" y="1708888"/>
            <a:chExt cx="1626546" cy="865683"/>
          </a:xfrm>
        </p:grpSpPr>
        <p:sp>
          <p:nvSpPr>
            <p:cNvPr id="19" name="Flowchart: Delay 18"/>
            <p:cNvSpPr/>
            <p:nvPr/>
          </p:nvSpPr>
          <p:spPr bwMode="auto">
            <a:xfrm flipH="1">
              <a:off x="1451254" y="1719213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1708888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48615" y="1924332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214368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48615" y="235912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2109837" y="2125630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428319"/>
              </p:ext>
            </p:extLst>
          </p:nvPr>
        </p:nvGraphicFramePr>
        <p:xfrm>
          <a:off x="5446477" y="1432028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x+y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181805" y="180181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1805" y="217053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81805" y="253926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81805" y="290799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57200" y="3663186"/>
            <a:ext cx="8228012" cy="46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XOR (or exclusive OR, or addition by module 1)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7742"/>
              </p:ext>
            </p:extLst>
          </p:nvPr>
        </p:nvGraphicFramePr>
        <p:xfrm>
          <a:off x="5454843" y="4246953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</a:t>
                      </a:r>
                      <a:r>
                        <a:rPr lang="en-US" dirty="0" smtClean="0">
                          <a:sym typeface="Symbol"/>
                        </a:rPr>
                        <a:t>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190171" y="461673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90171" y="4985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90171" y="5354191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90171" y="572291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135460" y="4975932"/>
            <a:ext cx="764953" cy="430887"/>
            <a:chOff x="3135460" y="4975932"/>
            <a:chExt cx="764953" cy="430887"/>
          </a:xfrm>
        </p:grpSpPr>
        <p:sp>
          <p:nvSpPr>
            <p:cNvPr id="44" name="Rectangle 43"/>
            <p:cNvSpPr/>
            <p:nvPr/>
          </p:nvSpPr>
          <p:spPr>
            <a:xfrm>
              <a:off x="3135460" y="4975932"/>
              <a:ext cx="76495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 </a:t>
              </a:r>
              <a:r>
                <a:rPr lang="en-US" sz="2000" dirty="0" smtClean="0"/>
                <a:t>+ </a:t>
              </a:r>
              <a:r>
                <a:rPr lang="en-US" sz="2200" dirty="0" smtClean="0"/>
                <a:t>y</a:t>
              </a:r>
              <a:endParaRPr lang="en-US" sz="2200" dirty="0"/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440506" y="5124109"/>
              <a:ext cx="157404" cy="15740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93856" y="4792763"/>
            <a:ext cx="1745281" cy="865683"/>
            <a:chOff x="1393856" y="4792763"/>
            <a:chExt cx="1745281" cy="865683"/>
          </a:xfrm>
        </p:grpSpPr>
        <p:sp>
          <p:nvSpPr>
            <p:cNvPr id="47" name="Rectangle 46"/>
            <p:cNvSpPr/>
            <p:nvPr/>
          </p:nvSpPr>
          <p:spPr>
            <a:xfrm>
              <a:off x="1393856" y="4792763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694506" y="4803088"/>
              <a:ext cx="1079453" cy="820453"/>
              <a:chOff x="1694506" y="4803088"/>
              <a:chExt cx="1079453" cy="820453"/>
            </a:xfrm>
          </p:grpSpPr>
          <p:sp>
            <p:nvSpPr>
              <p:cNvPr id="46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Arc 58"/>
              <p:cNvSpPr/>
              <p:nvPr/>
            </p:nvSpPr>
            <p:spPr bwMode="auto">
              <a:xfrm>
                <a:off x="1694506" y="4831080"/>
                <a:ext cx="519245" cy="766030"/>
              </a:xfrm>
              <a:prstGeom prst="arc">
                <a:avLst>
                  <a:gd name="adj1" fmla="val 16409082"/>
                  <a:gd name="adj2" fmla="val 5221329"/>
                </a:avLst>
              </a:pr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1393856" y="5227559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 bwMode="auto">
            <a:xfrm>
              <a:off x="1719586" y="5443003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724666" y="5025769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2799543" y="5209505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892254"/>
      </p:ext>
    </p:extLst>
  </p:cSld>
  <p:clrMapOvr>
    <a:masterClrMapping/>
  </p:clrMapOvr>
  <p:transition advTm="1455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31" grpId="0"/>
      <p:bldP spid="32" grpId="0"/>
      <p:bldP spid="33" grpId="0"/>
      <p:bldP spid="34" grpId="0"/>
      <p:bldP spid="53" grpId="0"/>
      <p:bldP spid="54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42273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Boolean operations can be combined into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071" y="1703296"/>
            <a:ext cx="265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F(x, y, z) = x + !y*z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34703" y="2417107"/>
            <a:ext cx="424236" cy="406400"/>
            <a:chOff x="1607464" y="2009795"/>
            <a:chExt cx="720577" cy="690282"/>
          </a:xfrm>
        </p:grpSpPr>
        <p:sp>
          <p:nvSpPr>
            <p:cNvPr id="9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1" name="Flowchart: Delay 10"/>
          <p:cNvSpPr/>
          <p:nvPr/>
        </p:nvSpPr>
        <p:spPr bwMode="auto">
          <a:xfrm>
            <a:off x="5113297" y="2420917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" name="Flowchart: Delay 18"/>
          <p:cNvSpPr/>
          <p:nvPr/>
        </p:nvSpPr>
        <p:spPr bwMode="auto">
          <a:xfrm flipH="1">
            <a:off x="6365557" y="1802649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0" idx="6"/>
            <a:endCxn id="11" idx="6"/>
          </p:cNvCxnSpPr>
          <p:nvPr/>
        </p:nvCxnSpPr>
        <p:spPr bwMode="auto">
          <a:xfrm>
            <a:off x="4758939" y="2620307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23" name="Elbow Connector 22"/>
          <p:cNvCxnSpPr>
            <a:stCxn id="11" idx="2"/>
            <a:endCxn id="15" idx="4"/>
          </p:cNvCxnSpPr>
          <p:nvPr/>
        </p:nvCxnSpPr>
        <p:spPr bwMode="auto">
          <a:xfrm flipV="1">
            <a:off x="5777039" y="2459011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654447" y="1769533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x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26" name="Elbow Connector 25"/>
          <p:cNvCxnSpPr>
            <a:stCxn id="15" idx="2"/>
            <a:endCxn id="24" idx="3"/>
          </p:cNvCxnSpPr>
          <p:nvPr/>
        </p:nvCxnSpPr>
        <p:spPr bwMode="auto">
          <a:xfrm flipH="1" flipV="1">
            <a:off x="3975369" y="1969588"/>
            <a:ext cx="2508875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3654447" y="2423698"/>
            <a:ext cx="317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y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30" name="Straight Connector 29"/>
          <p:cNvCxnSpPr>
            <a:stCxn id="9" idx="3"/>
            <a:endCxn id="28" idx="3"/>
          </p:cNvCxnSpPr>
          <p:nvPr/>
        </p:nvCxnSpPr>
        <p:spPr bwMode="auto">
          <a:xfrm flipH="1">
            <a:off x="3972163" y="2620307"/>
            <a:ext cx="362541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654447" y="287200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z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34" name="Straight Connector 33"/>
          <p:cNvCxnSpPr>
            <a:stCxn id="11" idx="5"/>
            <a:endCxn id="32" idx="3"/>
          </p:cNvCxnSpPr>
          <p:nvPr/>
        </p:nvCxnSpPr>
        <p:spPr bwMode="auto">
          <a:xfrm flipH="1" flipV="1">
            <a:off x="3957735" y="3072064"/>
            <a:ext cx="1155562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37" name="Straight Connector 36"/>
          <p:cNvCxnSpPr>
            <a:stCxn id="15" idx="7"/>
            <a:endCxn id="35" idx="1"/>
          </p:cNvCxnSpPr>
          <p:nvPr/>
        </p:nvCxnSpPr>
        <p:spPr bwMode="auto">
          <a:xfrm>
            <a:off x="6998493" y="2209019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7337673" y="2012820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Neo Sans Intel" pitchFamily="34" charset="0"/>
              </a:rPr>
              <a:t>x + </a:t>
            </a:r>
            <a:r>
              <a:rPr lang="en-US" sz="2000" dirty="0" smtClean="0">
                <a:latin typeface="Neo Sans Intel" pitchFamily="34" charset="0"/>
              </a:rPr>
              <a:t>!y*z</a:t>
            </a:r>
            <a:endParaRPr lang="en-US" sz="2000" dirty="0">
              <a:latin typeface="Neo Sans Intel" pitchFamily="34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84542"/>
              </p:ext>
            </p:extLst>
          </p:nvPr>
        </p:nvGraphicFramePr>
        <p:xfrm>
          <a:off x="856557" y="2515354"/>
          <a:ext cx="22725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690500" y="288513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00025" y="3256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90500" y="362259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90500" y="399132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849951"/>
      </p:ext>
    </p:extLst>
  </p:cSld>
  <p:clrMapOvr>
    <a:masterClrMapping/>
  </p:clrMapOvr>
  <p:transition advTm="1478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11" grpId="0" animBg="1"/>
      <p:bldP spid="15" grpId="0" animBg="1"/>
      <p:bldP spid="24" grpId="0"/>
      <p:bldP spid="28" grpId="0"/>
      <p:bldP spid="32" grpId="0"/>
      <p:bldP spid="35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disjunctive normal form (CDNF)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770693"/>
            <a:ext cx="8228012" cy="170580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Take lines with ‘1’ only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Conjunct all variables in line with correct sign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Make disjunction on expressions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08599"/>
              </p:ext>
            </p:extLst>
          </p:nvPr>
        </p:nvGraphicFramePr>
        <p:xfrm>
          <a:off x="462140" y="255317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2884642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4025261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4370542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103967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900" y="2898930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!x * !y * !z</a:t>
            </a:r>
            <a:endParaRPr lang="ru-RU" dirty="0" err="1" smtClean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90900" y="405252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!x * y * z</a:t>
            </a:r>
            <a:endParaRPr lang="ru-RU" dirty="0" err="1" smtClean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1375" y="439780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x * !y * !z</a:t>
            </a:r>
            <a:endParaRPr lang="ru-RU" dirty="0" err="1" smtClean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90900" y="5131232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x * y * !z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67050" y="3332037"/>
            <a:ext cx="5743575" cy="720489"/>
            <a:chOff x="3495674" y="3438525"/>
            <a:chExt cx="5743575" cy="72048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5257800" cy="5867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F = (!x * !y * !z) + (</a:t>
              </a:r>
              <a:r>
                <a:rPr lang="en-US" dirty="0"/>
                <a:t>!x * y * </a:t>
              </a:r>
              <a:r>
                <a:rPr lang="en-US" dirty="0" smtClean="0"/>
                <a:t>z</a:t>
              </a:r>
              <a:r>
                <a:rPr lang="en-US" dirty="0" smtClean="0">
                  <a:latin typeface="+mn-lt"/>
                </a:rPr>
                <a:t>) + (</a:t>
              </a:r>
              <a:r>
                <a:rPr lang="en-US" dirty="0"/>
                <a:t>x * !y * !</a:t>
              </a:r>
              <a:r>
                <a:rPr lang="en-US" dirty="0" smtClean="0"/>
                <a:t>z) + (</a:t>
              </a:r>
              <a:r>
                <a:rPr lang="en-US" dirty="0"/>
                <a:t>x * y * !</a:t>
              </a:r>
              <a:r>
                <a:rPr lang="en-US" dirty="0" smtClean="0"/>
                <a:t>z)</a:t>
              </a:r>
              <a:endParaRPr lang="ru-RU" dirty="0"/>
            </a:p>
            <a:p>
              <a:r>
                <a:rPr lang="en-US" dirty="0" smtClean="0"/>
                <a:t> </a:t>
              </a:r>
              <a:r>
                <a:rPr lang="en-US" dirty="0" smtClean="0">
                  <a:latin typeface="+mn-lt"/>
                </a:rPr>
                <a:t> </a:t>
              </a:r>
              <a:endParaRPr lang="ru-RU" dirty="0" err="1" smtClean="0">
                <a:latin typeface="+mn-lt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417224"/>
      </p:ext>
    </p:extLst>
  </p:cSld>
  <p:clrMapOvr>
    <a:masterClrMapping/>
  </p:clrMapOvr>
  <p:transition advTm="1785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conjunctive normal form (CCNF)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770693"/>
            <a:ext cx="8228012" cy="170580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Take lines with ‘0’ only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Make disjunction on all variables in line with correct sign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Conjunct expressions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56766"/>
              </p:ext>
            </p:extLst>
          </p:nvPr>
        </p:nvGraphicFramePr>
        <p:xfrm>
          <a:off x="462140" y="255317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3256117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3693906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4717843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500564"/>
            <a:ext cx="647700" cy="423862"/>
          </a:xfrm>
          <a:prstGeom prst="right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900" y="325611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+</a:t>
            </a:r>
            <a:r>
              <a:rPr lang="en-US" dirty="0" smtClean="0">
                <a:latin typeface="+mn-lt"/>
              </a:rPr>
              <a:t> y + </a:t>
            </a:r>
            <a:r>
              <a:rPr lang="en-US" dirty="0">
                <a:latin typeface="+mn-lt"/>
              </a:rPr>
              <a:t>!</a:t>
            </a:r>
            <a:r>
              <a:rPr lang="en-US" dirty="0" smtClean="0">
                <a:latin typeface="+mn-lt"/>
              </a:rPr>
              <a:t>z</a:t>
            </a:r>
            <a:endParaRPr lang="ru-RU" dirty="0" err="1" smtClean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90900" y="371295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x </a:t>
            </a:r>
            <a:r>
              <a:rPr lang="en-US" dirty="0">
                <a:latin typeface="+mn-lt"/>
              </a:rPr>
              <a:t>+</a:t>
            </a:r>
            <a:r>
              <a:rPr lang="en-US" dirty="0" smtClean="0">
                <a:latin typeface="+mn-lt"/>
              </a:rPr>
              <a:t> !y + z</a:t>
            </a:r>
            <a:endParaRPr lang="ru-RU" dirty="0" err="1" smtClean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1373" y="474510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!x </a:t>
            </a:r>
            <a:r>
              <a:rPr lang="en-US" dirty="0">
                <a:latin typeface="+mn-lt"/>
              </a:rPr>
              <a:t>+</a:t>
            </a:r>
            <a:r>
              <a:rPr lang="en-US" dirty="0" smtClean="0">
                <a:latin typeface="+mn-lt"/>
              </a:rPr>
              <a:t> y + !z</a:t>
            </a:r>
            <a:endParaRPr lang="ru-RU" dirty="0" err="1" smtClean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90900" y="551210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!x 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+ !y 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+ !z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00425" y="4158372"/>
            <a:ext cx="5743575" cy="586736"/>
            <a:chOff x="3495674" y="3438525"/>
            <a:chExt cx="5743575" cy="58673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5257800" cy="5867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F = (</a:t>
              </a:r>
              <a:r>
                <a:rPr lang="en-US" dirty="0"/>
                <a:t>x + y + !</a:t>
              </a:r>
              <a:r>
                <a:rPr lang="en-US" dirty="0" smtClean="0"/>
                <a:t>z</a:t>
              </a:r>
              <a:r>
                <a:rPr lang="en-US" dirty="0" smtClean="0">
                  <a:latin typeface="+mn-lt"/>
                </a:rPr>
                <a:t>)(</a:t>
              </a:r>
              <a:r>
                <a:rPr lang="en-US" dirty="0"/>
                <a:t>x + !y + </a:t>
              </a:r>
              <a:r>
                <a:rPr lang="en-US" dirty="0" smtClean="0"/>
                <a:t>z</a:t>
              </a:r>
              <a:r>
                <a:rPr lang="en-US" dirty="0" smtClean="0">
                  <a:latin typeface="+mn-lt"/>
                </a:rPr>
                <a:t>)(</a:t>
              </a:r>
              <a:r>
                <a:rPr lang="en-US" dirty="0"/>
                <a:t>!x + y + !</a:t>
              </a:r>
              <a:r>
                <a:rPr lang="en-US" dirty="0" smtClean="0"/>
                <a:t>z</a:t>
              </a:r>
              <a:r>
                <a:rPr lang="en-US" dirty="0" smtClean="0">
                  <a:latin typeface="+mn-lt"/>
                </a:rPr>
                <a:t>)(</a:t>
              </a:r>
              <a:r>
                <a:rPr lang="en-US" dirty="0"/>
                <a:t>!x  + !y  + !</a:t>
              </a:r>
              <a:r>
                <a:rPr lang="en-US" dirty="0" smtClean="0"/>
                <a:t>z</a:t>
              </a:r>
              <a:r>
                <a:rPr lang="en-US" dirty="0" smtClean="0">
                  <a:latin typeface="+mn-lt"/>
                </a:rPr>
                <a:t>)</a:t>
              </a:r>
              <a:endParaRPr lang="ru-RU" dirty="0" err="1" smtClean="0">
                <a:latin typeface="+mn-lt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069590"/>
      </p:ext>
    </p:extLst>
  </p:cSld>
  <p:clrMapOvr>
    <a:masterClrMapping/>
  </p:clrMapOvr>
  <p:transition advTm="949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06" y="795907"/>
            <a:ext cx="8228012" cy="808216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There about ten axioms that can be used to create new or to simplify existed functions</a:t>
            </a:r>
          </a:p>
        </p:txBody>
      </p:sp>
      <p:graphicFrame>
        <p:nvGraphicFramePr>
          <p:cNvPr id="1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55199"/>
              </p:ext>
            </p:extLst>
          </p:nvPr>
        </p:nvGraphicFramePr>
        <p:xfrm>
          <a:off x="778342" y="1531059"/>
          <a:ext cx="7978590" cy="4140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530"/>
                <a:gridCol w="2659530"/>
                <a:gridCol w="2659530"/>
              </a:tblGrid>
              <a:tr h="495938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Axiom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AND form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OR form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9593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Identity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1*x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= x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0 + x = x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9593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Idempotent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x*x = x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x + x = x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9593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Inverse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!x*x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=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!x + x = 1</a:t>
                      </a:r>
                    </a:p>
                  </a:txBody>
                  <a:tcPr anchor="ctr"/>
                </a:tc>
              </a:tr>
              <a:tr h="49593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Commutative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x*y = y*x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x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+ y = y + x</a:t>
                      </a:r>
                      <a:endParaRPr lang="en-US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540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Associative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(x*y)*z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= x*(y*z)</a:t>
                      </a:r>
                      <a:endParaRPr lang="en-US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Neo Sans Intel" pitchFamily="34" charset="0"/>
                        </a:rPr>
                        <a:t>(x + y) +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z = x + (y + z)</a:t>
                      </a:r>
                    </a:p>
                  </a:txBody>
                  <a:tcPr anchor="ctr"/>
                </a:tc>
              </a:tr>
              <a:tr h="45401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Distributive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x*y + z</a:t>
                      </a:r>
                      <a:r>
                        <a:rPr lang="en-US" baseline="0" dirty="0" smtClean="0">
                          <a:latin typeface="Neo Sans Intel" pitchFamily="34" charset="0"/>
                        </a:rPr>
                        <a:t> = (x + z)(y + z)</a:t>
                      </a:r>
                      <a:endParaRPr lang="en-US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>
                          <a:latin typeface="Neo Sans Intel" pitchFamily="34" charset="0"/>
                        </a:rPr>
                        <a:t>(x + y)*z = x*z + y*z</a:t>
                      </a:r>
                    </a:p>
                  </a:txBody>
                  <a:tcPr anchor="ctr"/>
                </a:tc>
              </a:tr>
              <a:tr h="3871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De Morgan's laws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!(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xy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 = !x + !y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!(x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 + y) = !x * !y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39900">
                <a:tc grid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4206" y="5710187"/>
            <a:ext cx="8228012" cy="40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There are a lot of other useful equations: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2891" y="5671722"/>
            <a:ext cx="305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Neo Sans Intel" pitchFamily="34" charset="0"/>
              </a:rPr>
              <a:t>n(n(x) + y) + n(n(x) + n(y)) = x</a:t>
            </a:r>
            <a:endParaRPr lang="en-US" dirty="0">
              <a:latin typeface="Neo Sans Int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603" y="6011375"/>
            <a:ext cx="280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(Huntington equation)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8747488"/>
      </p:ext>
    </p:extLst>
  </p:cSld>
  <p:clrMapOvr>
    <a:masterClrMapping/>
  </p:clrMapOvr>
  <p:transition advTm="1861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.1|2.8|2.6|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9|26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4.6|6.3|1.8|1.3|8.8|11.8|0.5|0.5|0.5|25.5|9|24.5|3.9|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9.6|2.1|2.6|2|8.7|1.7|1.3|1.3|12.5|54.2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23.3|21.6|20.9|20.8|10.8|1.9|1.4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4.6|3.8|4|31.9|11.2|8.4|30|5.4|1.8|3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8.8|10|18.6|2.7|4.9|2.1|0.8|18|12.6|9.6|10.2|9.1|3.6|1.7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7.2|8.4|1.4|1.9|2|1.4|3.5|5.4|2.6|2.2|3.3|1.1|3.2|37.9|10.4|4.1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|8.2|4.4|6.2|20|27.3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3|2.7|0.6|5.5|19.8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1.9|121.4|3.4|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9.8|14.4|7.9|16.2|15|9.3|11.8|14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5651</TotalTime>
  <Words>1183</Words>
  <Application>Microsoft Office PowerPoint</Application>
  <PresentationFormat>On-screen Show (4:3)</PresentationFormat>
  <Paragraphs>392</Paragraphs>
  <Slides>17</Slides>
  <Notes>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mdsp_2011</vt:lpstr>
      <vt:lpstr>Combinational Circuits</vt:lpstr>
      <vt:lpstr>Layers of Abstraction in Computes Science (CS)</vt:lpstr>
      <vt:lpstr>Boolean Algebra</vt:lpstr>
      <vt:lpstr>Main Boolean operations</vt:lpstr>
      <vt:lpstr>Main Boolean operations</vt:lpstr>
      <vt:lpstr>Boolean functions</vt:lpstr>
      <vt:lpstr>Canonical disjunctive normal form (CDNF)</vt:lpstr>
      <vt:lpstr>Canonical conjunctive normal form (CCNF)</vt:lpstr>
      <vt:lpstr>Main axioms</vt:lpstr>
      <vt:lpstr>Examples of reduction</vt:lpstr>
      <vt:lpstr>Combinational logic</vt:lpstr>
      <vt:lpstr>Half adder scheme</vt:lpstr>
      <vt:lpstr>Full adder scheme</vt:lpstr>
      <vt:lpstr>Wide adder</vt:lpstr>
      <vt:lpstr>Multiplexer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232</cp:revision>
  <dcterms:created xsi:type="dcterms:W3CDTF">2011-10-24T08:13:52Z</dcterms:created>
  <dcterms:modified xsi:type="dcterms:W3CDTF">2013-10-30T12:05:30Z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